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888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3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7516443" y="4145281"/>
            <a:ext cx="4686117" cy="2731406"/>
            <a:chOff x="5638800" y="3108960"/>
            <a:chExt cx="3515503" cy="2048555"/>
          </a:xfrm>
        </p:grpSpPr>
        <p:cxnSp>
          <p:nvCxnSpPr>
            <p:cNvPr id="21" name="Shape 21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Shape 22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Shape 23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4" name="Shape 24"/>
          <p:cNvGrpSpPr/>
          <p:nvPr/>
        </p:nvGrpSpPr>
        <p:grpSpPr>
          <a:xfrm>
            <a:off x="-8915" y="6057149"/>
            <a:ext cx="5498725" cy="820207"/>
            <a:chOff x="-6689" y="4553748"/>
            <a:chExt cx="4125118" cy="615155"/>
          </a:xfrm>
        </p:grpSpPr>
        <p:sp>
          <p:nvSpPr>
            <p:cNvPr id="25" name="Shape 25"/>
            <p:cNvSpPr/>
            <p:nvPr/>
          </p:nvSpPr>
          <p:spPr>
            <a:xfrm rot="-5400000">
              <a:off x="1754302" y="2802395"/>
              <a:ext cx="612775" cy="4115481"/>
            </a:xfrm>
            <a:custGeom>
              <a:pathLst>
                <a:path extrusionOk="0" h="4115481" w="612775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 rot="-5400000">
              <a:off x="1604659" y="3152814"/>
              <a:ext cx="410751" cy="3621427"/>
            </a:xfrm>
            <a:custGeom>
              <a:pathLst>
                <a:path extrusionOk="0" h="3621427" w="410751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1462308" y="3453376"/>
              <a:ext cx="241768" cy="3179761"/>
            </a:xfrm>
            <a:custGeom>
              <a:pathLst>
                <a:path extrusionOk="0" h="3179761" w="241768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Shape 28"/>
          <p:cNvSpPr txBox="1"/>
          <p:nvPr>
            <p:ph type="ctrTitle"/>
          </p:nvPr>
        </p:nvSpPr>
        <p:spPr>
          <a:xfrm>
            <a:off x="1625176" y="584200"/>
            <a:ext cx="8735325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b="0" i="0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subTitle"/>
          </p:nvPr>
        </p:nvSpPr>
        <p:spPr>
          <a:xfrm>
            <a:off x="1625176" y="2616200"/>
            <a:ext cx="873532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 rot="5400000">
            <a:off x="4167998" y="-1247317"/>
            <a:ext cx="4462272" cy="10360501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 rot="5400000">
            <a:off x="7414141" y="2006957"/>
            <a:ext cx="5588000" cy="2742486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 rot="5400000">
            <a:off x="2132316" y="-329234"/>
            <a:ext cx="5588000" cy="741486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contenido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1218883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6500707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Shape 47"/>
          <p:cNvGrpSpPr/>
          <p:nvPr/>
        </p:nvGrpSpPr>
        <p:grpSpPr>
          <a:xfrm>
            <a:off x="7516443" y="4145281"/>
            <a:ext cx="4686117" cy="2731406"/>
            <a:chOff x="5638800" y="3108960"/>
            <a:chExt cx="3515503" cy="2048555"/>
          </a:xfrm>
        </p:grpSpPr>
        <p:cxnSp>
          <p:nvCxnSpPr>
            <p:cNvPr id="48" name="Shape 48"/>
            <p:cNvCxnSpPr/>
            <p:nvPr/>
          </p:nvCxnSpPr>
          <p:spPr>
            <a:xfrm flipH="1" rot="10800000">
              <a:off x="5638800" y="3108960"/>
              <a:ext cx="3515503" cy="2037116"/>
            </a:xfrm>
            <a:prstGeom prst="straightConnector1">
              <a:avLst/>
            </a:pr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Shape 49"/>
            <p:cNvCxnSpPr/>
            <p:nvPr/>
          </p:nvCxnSpPr>
          <p:spPr>
            <a:xfrm flipH="1" rot="10800000">
              <a:off x="6004643" y="3333750"/>
              <a:ext cx="3149660" cy="1823765"/>
            </a:xfrm>
            <a:prstGeom prst="straightConnector1">
              <a:avLst/>
            </a:pr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Shape 50"/>
            <p:cNvCxnSpPr/>
            <p:nvPr/>
          </p:nvCxnSpPr>
          <p:spPr>
            <a:xfrm flipH="1" rot="10800000">
              <a:off x="6388342" y="3549891"/>
              <a:ext cx="2765961" cy="1600149"/>
            </a:xfrm>
            <a:prstGeom prst="straightConnector1">
              <a:avLst/>
            </a:pr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1" name="Shape 51"/>
          <p:cNvSpPr txBox="1"/>
          <p:nvPr>
            <p:ph type="title"/>
          </p:nvPr>
        </p:nvSpPr>
        <p:spPr>
          <a:xfrm>
            <a:off x="1625177" y="2209801"/>
            <a:ext cx="8938472" cy="2764335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b="0" i="0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1625176" y="4951266"/>
            <a:ext cx="7069519" cy="122093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1218883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1218883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3" type="body"/>
          </p:nvPr>
        </p:nvSpPr>
        <p:spPr>
          <a:xfrm>
            <a:off x="6496644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  <a:defRPr b="1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4" type="body"/>
          </p:nvPr>
        </p:nvSpPr>
        <p:spPr>
          <a:xfrm>
            <a:off x="6500707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leyenda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/>
          <a:lstStyle>
            <a:lvl1pPr indent="-2286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4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leyenda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/>
          <a:lstStyle>
            <a:lvl1pPr indent="-2286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4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descr="Marcador de posición vacío para agregar una imagen. Haga clic en el marcador de posición y seleccione la imagen que desee agregar." id="84" name="Shape 84"/>
          <p:cNvSpPr/>
          <p:nvPr>
            <p:ph idx="2" type="pic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 cap="flat" cmpd="sng" w="127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/>
          <a:lstStyle>
            <a:lvl1pPr lv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96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00000"/>
            </a:gs>
            <a:gs pos="85000">
              <a:srgbClr val="0D172F"/>
            </a:gs>
            <a:gs pos="100000">
              <a:srgbClr val="122041"/>
            </a:gs>
          </a:gsLst>
          <a:lin ang="36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1" name="Shape 11"/>
            <p:cNvSpPr/>
            <p:nvPr/>
          </p:nvSpPr>
          <p:spPr>
            <a:xfrm>
              <a:off x="-9526" y="0"/>
              <a:ext cx="612775" cy="3919538"/>
            </a:xfrm>
            <a:custGeom>
              <a:pathLst>
                <a:path extrusionOk="0" h="3919538" w="612775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cap="flat" cmpd="sng" w="38100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>
              <a:off x="-11906" y="0"/>
              <a:ext cx="410751" cy="3421856"/>
            </a:xfrm>
            <a:custGeom>
              <a:pathLst>
                <a:path extrusionOk="0" h="3421856" w="410751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cap="flat" cmpd="sng" w="28575">
              <a:solidFill>
                <a:srgbClr val="00727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>
              <a:off x="-7144" y="-2381"/>
              <a:ext cx="238919" cy="2976561"/>
            </a:xfrm>
            <a:custGeom>
              <a:pathLst>
                <a:path extrusionOk="0" h="2976561" w="238919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cap="flat" cmpd="sng" w="25400">
              <a:solidFill>
                <a:srgbClr val="004C4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Shape 14"/>
          <p:cNvSpPr txBox="1"/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/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0519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0" type="dt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1" type="ftr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12.jpg"/><Relationship Id="rId5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ctrTitle"/>
          </p:nvPr>
        </p:nvSpPr>
        <p:spPr>
          <a:xfrm>
            <a:off x="2310420" y="609600"/>
            <a:ext cx="7364836" cy="15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FFFE"/>
              </a:buClr>
              <a:buSzPts val="9600"/>
              <a:buFont typeface="Algerian"/>
              <a:buNone/>
            </a:pPr>
            <a:r>
              <a:rPr b="1" i="0" lang="es-ES" sz="9600" u="none" cap="none" strike="noStrike">
                <a:solidFill>
                  <a:srgbClr val="27FFFE"/>
                </a:solidFill>
                <a:latin typeface="Algerian"/>
                <a:ea typeface="Algerian"/>
                <a:cs typeface="Algerian"/>
                <a:sym typeface="Algerian"/>
              </a:rPr>
              <a:t>SEGWAY</a:t>
            </a:r>
            <a:endParaRPr b="0" i="0" sz="9600" u="none" cap="none" strike="noStrike">
              <a:solidFill>
                <a:srgbClr val="27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1864415" y="3200400"/>
            <a:ext cx="416332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b="0" i="0" lang="es-ES" sz="3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JOSHUA LOAYZA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b="0" i="0" lang="es-ES" sz="3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STEFANI LOPEZ</a:t>
            </a:r>
            <a:endParaRPr b="0" i="0" sz="36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2812" y="2667000"/>
            <a:ext cx="200025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2665412" y="741680"/>
            <a:ext cx="6096000" cy="9652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FFFE"/>
              </a:buClr>
              <a:buSzPts val="4860"/>
              <a:buFont typeface="Calibri"/>
              <a:buNone/>
            </a:pPr>
            <a:r>
              <a:rPr b="0" i="0" lang="es-ES" sz="4860" u="none" cap="none" strike="noStrike">
                <a:solidFill>
                  <a:srgbClr val="27FFFE"/>
                </a:solidFill>
                <a:latin typeface="Calibri"/>
                <a:ea typeface="Calibri"/>
                <a:cs typeface="Calibri"/>
                <a:sym typeface="Calibri"/>
              </a:rPr>
              <a:t>Simulación Matlab LQR</a:t>
            </a:r>
            <a:endParaRPr b="0" i="0" sz="4860" u="none" cap="none" strike="noStrike">
              <a:solidFill>
                <a:srgbClr val="27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1141412" y="2514600"/>
            <a:ext cx="434340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Q=[200, 0, 0, 0;0, 30, 0, 0;0, 0, 1, 0;0, 0, 0, 1];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R=1;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K=-14.1421   -5.5458   45.2607    3.1268</a:t>
            </a:r>
            <a:endParaRPr/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7212" y="1944290"/>
            <a:ext cx="6551613" cy="4913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2665412" y="741680"/>
            <a:ext cx="60960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FFFE"/>
              </a:buClr>
              <a:buSzPts val="4860"/>
              <a:buFont typeface="Calibri"/>
              <a:buNone/>
            </a:pPr>
            <a:r>
              <a:rPr lang="es-ES" sz="4860">
                <a:solidFill>
                  <a:srgbClr val="27FFFE"/>
                </a:solidFill>
              </a:rPr>
              <a:t>TF Experimental</a:t>
            </a:r>
            <a:endParaRPr b="0" i="0" sz="4860" u="none" cap="none" strike="noStrike">
              <a:solidFill>
                <a:srgbClr val="27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1130000" y="1706775"/>
            <a:ext cx="10652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TF=(-0.01164 s - 3.332e-05):( s^2 + 0.005268 s + 6.352e-06)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75" y="2261700"/>
            <a:ext cx="5511526" cy="41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838825" y="6294700"/>
            <a:ext cx="2880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 controlador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0425" y="2274243"/>
            <a:ext cx="6096000" cy="411803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6359325" y="6294700"/>
            <a:ext cx="2880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Controlador PID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22612" y="533400"/>
            <a:ext cx="6374235" cy="935536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FFFE"/>
              </a:buClr>
              <a:buSzPts val="5400"/>
              <a:buFont typeface="Calibri"/>
              <a:buNone/>
            </a:pPr>
            <a:r>
              <a:rPr b="0" i="0" lang="es-ES" sz="5400" u="none" cap="none" strike="noStrike">
                <a:solidFill>
                  <a:srgbClr val="27FFFE"/>
                </a:solidFill>
                <a:latin typeface="Calibri"/>
                <a:ea typeface="Calibri"/>
                <a:cs typeface="Calibri"/>
                <a:sym typeface="Calibri"/>
              </a:rPr>
              <a:t>TRABAJO FINALIZADO</a:t>
            </a:r>
            <a:endParaRPr b="0" i="0" sz="5400" u="none" cap="none" strike="noStrike">
              <a:solidFill>
                <a:srgbClr val="27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29756" l="0" r="34602" t="0"/>
          <a:stretch/>
        </p:blipFill>
        <p:spPr>
          <a:xfrm>
            <a:off x="758187" y="4160312"/>
            <a:ext cx="4540368" cy="274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8550" y="2992837"/>
            <a:ext cx="6871426" cy="3865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175" y="1606345"/>
            <a:ext cx="4540379" cy="2553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2817812" y="0"/>
            <a:ext cx="6096000" cy="9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FFFE"/>
              </a:buClr>
              <a:buSzPts val="5265"/>
              <a:buFont typeface="Calibri"/>
              <a:buNone/>
            </a:pPr>
            <a:r>
              <a:rPr lang="es-ES" sz="5265">
                <a:solidFill>
                  <a:srgbClr val="27FFFE"/>
                </a:solidFill>
                <a:latin typeface="Calibri"/>
                <a:ea typeface="Calibri"/>
                <a:cs typeface="Calibri"/>
                <a:sym typeface="Calibri"/>
              </a:rPr>
              <a:t>Proyecto balanceado</a:t>
            </a:r>
            <a:endParaRPr sz="5265">
              <a:solidFill>
                <a:srgbClr val="27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616" y="965200"/>
            <a:ext cx="5105401" cy="280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351800" y="2037824"/>
            <a:ext cx="6095823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5616" y="4010299"/>
            <a:ext cx="5121066" cy="2817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/>
        </p:nvSpPr>
        <p:spPr>
          <a:xfrm>
            <a:off x="2894012" y="1905000"/>
            <a:ext cx="6374235" cy="935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FFFE"/>
              </a:buClr>
              <a:buSzPts val="6000"/>
              <a:buFont typeface="Calibri"/>
              <a:buNone/>
            </a:pPr>
            <a:r>
              <a:rPr b="1" lang="es-ES" sz="6000">
                <a:solidFill>
                  <a:srgbClr val="27FFFE"/>
                </a:solidFill>
                <a:latin typeface="Calibri"/>
                <a:ea typeface="Calibri"/>
                <a:cs typeface="Calibri"/>
                <a:sym typeface="Calibri"/>
              </a:rPr>
              <a:t>FIN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t/>
            </a:r>
            <a:endParaRPr sz="3600">
              <a:solidFill>
                <a:srgbClr val="27FF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t/>
            </a:r>
            <a:endParaRPr sz="3600">
              <a:solidFill>
                <a:srgbClr val="27FFF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FFFE"/>
              </a:buClr>
              <a:buSzPts val="3600"/>
              <a:buFont typeface="Calibri"/>
              <a:buNone/>
            </a:pPr>
            <a:r>
              <a:rPr lang="es-ES" sz="3600">
                <a:solidFill>
                  <a:srgbClr val="27FFFE"/>
                </a:solidFill>
                <a:latin typeface="Calibri"/>
                <a:ea typeface="Calibri"/>
                <a:cs typeface="Calibri"/>
                <a:sym typeface="Calibri"/>
              </a:rPr>
              <a:t>Preguntas?</a:t>
            </a:r>
            <a:endParaRPr sz="3600">
              <a:solidFill>
                <a:srgbClr val="27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456033" y="1066800"/>
            <a:ext cx="3886200" cy="7667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FFFE"/>
              </a:buClr>
              <a:buSzPts val="5400"/>
              <a:buFont typeface="Calibri"/>
              <a:buNone/>
            </a:pPr>
            <a:r>
              <a:rPr b="1" i="0" lang="es-ES" sz="5400" u="none" cap="none" strike="noStrike">
                <a:solidFill>
                  <a:srgbClr val="27FFFE"/>
                </a:solidFill>
                <a:latin typeface="Calibri"/>
                <a:ea typeface="Calibri"/>
                <a:cs typeface="Calibri"/>
                <a:sym typeface="Calibri"/>
              </a:rPr>
              <a:t>FINALIDAD</a:t>
            </a:r>
            <a:endParaRPr b="1" i="0" sz="5400" u="none" cap="none" strike="noStrike">
              <a:solidFill>
                <a:srgbClr val="27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1218883" y="2895599"/>
            <a:ext cx="10360501" cy="326846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304747" lvl="0" marL="304747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Char char="•"/>
            </a:pPr>
            <a:r>
              <a:rPr b="0" i="0" lang="es-E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→  Desarrollar un auto que sea capaz de mantenerse en equilibrio de forma vertical por encima del eje de rotación del sistema.</a:t>
            </a:r>
            <a:endParaRPr/>
          </a:p>
          <a:p>
            <a:pPr indent="-126947" lvl="0" marL="304747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6947" lvl="0" marL="304747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656012" y="741680"/>
            <a:ext cx="4875529" cy="9652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FFFE"/>
              </a:buClr>
              <a:buSzPts val="5400"/>
              <a:buFont typeface="Calibri"/>
              <a:buNone/>
            </a:pPr>
            <a:r>
              <a:rPr b="0" i="0" lang="es-ES" sz="5400" u="none" cap="none" strike="noStrike">
                <a:solidFill>
                  <a:srgbClr val="27FFFE"/>
                </a:solidFill>
                <a:latin typeface="Calibri"/>
                <a:ea typeface="Calibri"/>
                <a:cs typeface="Calibri"/>
                <a:sym typeface="Calibri"/>
              </a:rPr>
              <a:t>COMPONENTES</a:t>
            </a:r>
            <a:endParaRPr b="0" i="0" sz="5400" u="none" cap="none" strike="noStrike">
              <a:solidFill>
                <a:srgbClr val="27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1636726" y="1791275"/>
            <a:ext cx="89154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304747" lvl="0" marL="30474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oto Sans Symbols"/>
              <a:buChar char="➢"/>
            </a:pPr>
            <a:r>
              <a:rPr b="0" i="0" lang="es-E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ARDUINO UNO</a:t>
            </a:r>
            <a:endParaRPr/>
          </a:p>
          <a:p>
            <a:pPr indent="-304747" lvl="0" marL="304747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oto Sans Symbols"/>
              <a:buChar char="➢"/>
            </a:pPr>
            <a:r>
              <a:rPr b="0" i="0" lang="es-E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MOTORES DC</a:t>
            </a:r>
            <a:endParaRPr/>
          </a:p>
          <a:p>
            <a:pPr indent="-304747" lvl="0" marL="304747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oto Sans Symbols"/>
              <a:buChar char="➢"/>
            </a:pPr>
            <a:r>
              <a:rPr b="0" i="0" lang="es-E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PUENTE H ( L298N)</a:t>
            </a:r>
            <a:endParaRPr/>
          </a:p>
          <a:p>
            <a:pPr indent="-304747" lvl="0" marL="304747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oto Sans Symbols"/>
              <a:buChar char="➢"/>
            </a:pPr>
            <a:r>
              <a:rPr b="0" i="0" lang="es-E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BATERIAS – PILAS</a:t>
            </a:r>
            <a:endParaRPr/>
          </a:p>
          <a:p>
            <a:pPr indent="-304747" lvl="0" marL="304747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oto Sans Symbols"/>
              <a:buChar char="➢"/>
            </a:pPr>
            <a:r>
              <a:rPr b="0" i="0" lang="es-E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SENSOR MPU5060</a:t>
            </a:r>
            <a:endParaRPr/>
          </a:p>
          <a:p>
            <a:pPr indent="-304747" lvl="0" marL="304747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oto Sans Symbols"/>
              <a:buChar char="➢"/>
            </a:pPr>
            <a:r>
              <a:rPr b="0" i="0" lang="es-E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JUMPERS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227012" y="2751607"/>
            <a:ext cx="4570729" cy="1735786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FFFE"/>
              </a:buClr>
              <a:buSzPts val="5400"/>
              <a:buFont typeface="Calibri"/>
              <a:buNone/>
            </a:pPr>
            <a:r>
              <a:rPr b="0" i="0" lang="es-ES" sz="5400" u="none" cap="none" strike="noStrike">
                <a:solidFill>
                  <a:srgbClr val="27FFFE"/>
                </a:solidFill>
                <a:latin typeface="Calibri"/>
                <a:ea typeface="Calibri"/>
                <a:cs typeface="Calibri"/>
                <a:sym typeface="Calibri"/>
              </a:rPr>
              <a:t>CIRCUITO ARMADO</a:t>
            </a:r>
            <a:endParaRPr b="0" i="0" sz="5400" u="none" cap="none" strike="noStrike">
              <a:solidFill>
                <a:srgbClr val="27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Shape 1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77" l="-109" r="3021" t="-570"/>
          <a:stretch/>
        </p:blipFill>
        <p:spPr>
          <a:xfrm>
            <a:off x="5942012" y="856635"/>
            <a:ext cx="5867400" cy="558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/>
          <p:nvPr/>
        </p:nvSpPr>
        <p:spPr>
          <a:xfrm>
            <a:off x="4265612" y="3048000"/>
            <a:ext cx="1372871" cy="114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C0C0C"/>
          </a:solidFill>
          <a:ln cap="flat" cmpd="sng" w="57150">
            <a:solidFill>
              <a:srgbClr val="27FF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4456033" y="1066800"/>
            <a:ext cx="3886200" cy="7667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FFFE"/>
              </a:buClr>
              <a:buSzPts val="5400"/>
              <a:buFont typeface="Calibri"/>
              <a:buNone/>
            </a:pPr>
            <a:r>
              <a:rPr b="1" i="0" lang="es-ES" sz="5400" u="none" cap="none" strike="noStrike">
                <a:solidFill>
                  <a:srgbClr val="27FFFE"/>
                </a:solidFill>
                <a:latin typeface="Calibri"/>
                <a:ea typeface="Calibri"/>
                <a:cs typeface="Calibri"/>
                <a:sym typeface="Calibri"/>
              </a:rPr>
              <a:t>Modelado</a:t>
            </a:r>
            <a:endParaRPr b="1" i="0" sz="5400" u="none" cap="none" strike="noStrike">
              <a:solidFill>
                <a:srgbClr val="27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412" y="1896498"/>
            <a:ext cx="9838273" cy="426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2589212" y="802841"/>
            <a:ext cx="5943600" cy="7667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FFFE"/>
              </a:buClr>
              <a:buSzPts val="5400"/>
              <a:buFont typeface="Calibri"/>
              <a:buNone/>
            </a:pPr>
            <a:r>
              <a:rPr b="1" i="0" lang="es-ES" sz="5400" u="none" cap="none" strike="noStrike">
                <a:solidFill>
                  <a:srgbClr val="27FFFE"/>
                </a:solidFill>
                <a:latin typeface="Calibri"/>
                <a:ea typeface="Calibri"/>
                <a:cs typeface="Calibri"/>
                <a:sym typeface="Calibri"/>
              </a:rPr>
              <a:t>Ecuaciones de Estado</a:t>
            </a:r>
            <a:endParaRPr b="1" i="0" sz="5400" u="none" cap="none" strike="noStrike">
              <a:solidFill>
                <a:srgbClr val="27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579812" y="1752600"/>
            <a:ext cx="36576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304747" lvl="0" marL="304747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Char char="•"/>
            </a:pPr>
            <a:r>
              <a:rPr b="0" i="0" lang="es-E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→  Las variables son el desplazamiento en x, la velocidad en x, el angulo de giro del cuerpo y la velocidad angular </a:t>
            </a:r>
            <a:endParaRPr/>
          </a:p>
          <a:p>
            <a:pPr indent="-126947" lvl="0" marL="304747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6947" lvl="0" marL="304747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9012" y="1569604"/>
            <a:ext cx="2453853" cy="2651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9812" y="1043436"/>
            <a:ext cx="4732430" cy="5814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2817812" y="1066800"/>
            <a:ext cx="6324600" cy="7667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FFFE"/>
              </a:buClr>
              <a:buSzPts val="5400"/>
              <a:buFont typeface="Calibri"/>
              <a:buNone/>
            </a:pPr>
            <a:r>
              <a:rPr b="1" i="0" lang="es-ES" sz="5400" u="none" cap="none" strike="noStrike">
                <a:solidFill>
                  <a:srgbClr val="27FFFE"/>
                </a:solidFill>
                <a:latin typeface="Calibri"/>
                <a:ea typeface="Calibri"/>
                <a:cs typeface="Calibri"/>
                <a:sym typeface="Calibri"/>
              </a:rPr>
              <a:t>Nuestros valores</a:t>
            </a:r>
            <a:endParaRPr b="1" i="0" sz="5400" u="none" cap="none" strike="noStrike">
              <a:solidFill>
                <a:srgbClr val="27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1217612" y="1833563"/>
            <a:ext cx="10360501" cy="471963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-304747" lvl="0" marL="304747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</a:pPr>
            <a:r>
              <a:rPr b="0" i="0" lang="es-ES" sz="14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Mb=0.267;  %masa vehiculo [kg]</a:t>
            </a:r>
            <a:endParaRPr/>
          </a:p>
          <a:p>
            <a:pPr indent="-304747" lvl="0" marL="304747" marR="0" rtl="0" algn="just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</a:pPr>
            <a:r>
              <a:rPr b="0" i="0" lang="es-ES" sz="14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Mw=0.0648; %masa rueda [kg]</a:t>
            </a:r>
            <a:endParaRPr/>
          </a:p>
          <a:p>
            <a:pPr indent="-304747" lvl="0" marL="304747" marR="0" rtl="0" algn="just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</a:pPr>
            <a:r>
              <a:rPr b="0" i="0" lang="es-ES" sz="14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r=0.033; %wheel radius [m]</a:t>
            </a:r>
            <a:endParaRPr/>
          </a:p>
          <a:p>
            <a:pPr indent="-304747" lvl="0" marL="304747" marR="0" rtl="0" algn="just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</a:pPr>
            <a:r>
              <a:rPr b="0" i="0" lang="es-ES" sz="14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L=0.07; %distancia rueda centro masa [m]</a:t>
            </a:r>
            <a:endParaRPr/>
          </a:p>
          <a:p>
            <a:pPr indent="-304747" lvl="0" marL="304747" marR="0" rtl="0" algn="just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</a:pPr>
            <a:r>
              <a:rPr b="0" i="0" lang="es-ES" sz="14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Ke=0.0259;	%DC motor back EMF constant [Vs/rad]</a:t>
            </a:r>
            <a:endParaRPr/>
          </a:p>
          <a:p>
            <a:pPr indent="-304747" lvl="0" marL="304747" marR="0" rtl="0" algn="just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</a:pPr>
            <a:r>
              <a:rPr b="0" i="0" lang="es-ES" sz="14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Jw=0.5*Mw*r^2; %wheel inertia [kgm^2]   (asumption que rueda es cilindro solido)</a:t>
            </a:r>
            <a:endParaRPr b="0" i="0" sz="144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747" lvl="0" marL="304747" marR="0" rtl="0" algn="just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</a:pPr>
            <a:r>
              <a:rPr b="0" i="0" lang="es-ES" sz="14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h=0.15; %altura cuerpo [m]</a:t>
            </a:r>
            <a:endParaRPr/>
          </a:p>
          <a:p>
            <a:pPr indent="-304747" lvl="0" marL="304747" marR="0" rtl="0" algn="just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</a:pPr>
            <a:r>
              <a:rPr b="0" i="0" lang="es-ES" sz="14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w=0.1; %ancho cuerpo [m]</a:t>
            </a:r>
            <a:endParaRPr/>
          </a:p>
          <a:p>
            <a:pPr indent="-304747" lvl="0" marL="304747" marR="0" rtl="0" algn="just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</a:pPr>
            <a:r>
              <a:rPr b="0" i="0" lang="es-ES" sz="14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Jb=Mb*(h^2+w^2)/12; %momento de inertia del centro de masa [kgm^2]  (asumption que cuerpo es homogéneo parallelepido)</a:t>
            </a:r>
            <a:endParaRPr/>
          </a:p>
          <a:p>
            <a:pPr indent="-304747" lvl="0" marL="304747" marR="0" rtl="0" algn="just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</a:pPr>
            <a:r>
              <a:rPr b="0" i="0" lang="es-ES" sz="14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Km=0.0259;	%torque constant   [Nm/A]</a:t>
            </a:r>
            <a:endParaRPr/>
          </a:p>
          <a:p>
            <a:pPr indent="-304747" lvl="0" marL="304747" marR="0" rtl="0" algn="just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</a:pPr>
            <a:r>
              <a:rPr b="0" i="0" lang="es-ES" sz="14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R=4.4;	%DC motor resistance [Ohm]</a:t>
            </a:r>
            <a:endParaRPr/>
          </a:p>
          <a:p>
            <a:pPr indent="-304747" lvl="0" marL="304747" marR="0" rtl="0" algn="just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</a:pPr>
            <a:r>
              <a:rPr b="0" i="0" lang="es-ES" sz="14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g=9.78; %gravitional constant [m/s^2]</a:t>
            </a:r>
            <a:endParaRPr/>
          </a:p>
          <a:p>
            <a:pPr indent="-304747" lvl="0" marL="304747" marR="0" rtl="0" algn="just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</a:pPr>
            <a:r>
              <a:rPr b="0" i="0" lang="es-ES" sz="14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b=0.001; %coefficient friccion [Nm*s/rad]</a:t>
            </a:r>
            <a:endParaRPr b="0" i="0" sz="112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3627" lvl="0" marL="304747" marR="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Arial"/>
              <a:buNone/>
            </a:pPr>
            <a:r>
              <a:t/>
            </a:r>
            <a:endParaRPr b="0" i="0" sz="112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2665412" y="741680"/>
            <a:ext cx="6096000" cy="9652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FFFE"/>
              </a:buClr>
              <a:buSzPts val="4860"/>
              <a:buFont typeface="Calibri"/>
              <a:buNone/>
            </a:pPr>
            <a:r>
              <a:rPr b="0" i="0" lang="es-ES" sz="4860" u="none" cap="none" strike="noStrike">
                <a:solidFill>
                  <a:srgbClr val="27FFFE"/>
                </a:solidFill>
                <a:latin typeface="Calibri"/>
                <a:ea typeface="Calibri"/>
                <a:cs typeface="Calibri"/>
                <a:sym typeface="Calibri"/>
              </a:rPr>
              <a:t>Simulación Matlab</a:t>
            </a:r>
            <a:br>
              <a:rPr b="0" i="0" lang="es-ES" sz="4860" u="none" cap="none" strike="noStrike">
                <a:solidFill>
                  <a:srgbClr val="27FFFE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s-ES" sz="4860" u="none" cap="none" strike="noStrike">
                <a:solidFill>
                  <a:srgbClr val="27FFFE"/>
                </a:solidFill>
                <a:latin typeface="Calibri"/>
                <a:ea typeface="Calibri"/>
                <a:cs typeface="Calibri"/>
                <a:sym typeface="Calibri"/>
              </a:rPr>
              <a:t>sin controlador</a:t>
            </a:r>
            <a:endParaRPr b="0" i="0" sz="4860" u="none" cap="none" strike="noStrike">
              <a:solidFill>
                <a:srgbClr val="27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988999" y="2057400"/>
            <a:ext cx="10554600" cy="622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4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60" name="Shape 160"/>
          <p:cNvSpPr txBox="1"/>
          <p:nvPr/>
        </p:nvSpPr>
        <p:spPr>
          <a:xfrm>
            <a:off x="989012" y="1602127"/>
            <a:ext cx="4267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Función de transferencia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4825" y="2857500"/>
            <a:ext cx="53340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2665412" y="741680"/>
            <a:ext cx="6096000" cy="9652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FFFE"/>
              </a:buClr>
              <a:buSzPts val="4860"/>
              <a:buFont typeface="Calibri"/>
              <a:buNone/>
            </a:pPr>
            <a:r>
              <a:rPr b="0" i="0" lang="es-ES" sz="4860" u="none" cap="none" strike="noStrike">
                <a:solidFill>
                  <a:srgbClr val="27FFFE"/>
                </a:solidFill>
                <a:latin typeface="Calibri"/>
                <a:ea typeface="Calibri"/>
                <a:cs typeface="Calibri"/>
                <a:sym typeface="Calibri"/>
              </a:rPr>
              <a:t>Simulación Matlab PID</a:t>
            </a:r>
            <a:endParaRPr b="0" i="0" sz="4860" u="none" cap="none" strike="noStrike">
              <a:solidFill>
                <a:srgbClr val="27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1141412" y="2514600"/>
            <a:ext cx="3429000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Kp=0,1887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Ki=0,1807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Kd=0,04928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 b="4805" l="11363" r="0" t="23779"/>
          <a:stretch/>
        </p:blipFill>
        <p:spPr>
          <a:xfrm>
            <a:off x="3273425" y="2819400"/>
            <a:ext cx="891540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nología 16x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